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B_B71482F9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28"/>
  </p:notesMasterIdLst>
  <p:sldIdLst>
    <p:sldId id="276" r:id="rId2"/>
    <p:sldId id="277" r:id="rId3"/>
    <p:sldId id="282" r:id="rId4"/>
    <p:sldId id="278" r:id="rId5"/>
    <p:sldId id="279" r:id="rId6"/>
    <p:sldId id="303" r:id="rId7"/>
    <p:sldId id="280" r:id="rId8"/>
    <p:sldId id="281" r:id="rId9"/>
    <p:sldId id="285" r:id="rId10"/>
    <p:sldId id="304" r:id="rId11"/>
    <p:sldId id="283" r:id="rId12"/>
    <p:sldId id="301" r:id="rId13"/>
    <p:sldId id="296" r:id="rId14"/>
    <p:sldId id="294" r:id="rId15"/>
    <p:sldId id="302" r:id="rId16"/>
    <p:sldId id="295" r:id="rId17"/>
    <p:sldId id="286" r:id="rId18"/>
    <p:sldId id="298" r:id="rId19"/>
    <p:sldId id="299" r:id="rId20"/>
    <p:sldId id="288" r:id="rId21"/>
    <p:sldId id="289" r:id="rId22"/>
    <p:sldId id="297" r:id="rId23"/>
    <p:sldId id="300" r:id="rId24"/>
    <p:sldId id="293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791051-D5A8-A7D0-049D-F8CFFE868848}" name="Bittu Jaiswal" initials="BJ" userId="e8c9461e71dc24f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1B_B71482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1E581A-00FD-4778-8E1D-9330C708C356}" authorId="{15791051-D5A8-A7D0-049D-F8CFFE868848}" created="2024-12-26T11:21:17.6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71574777" sldId="283"/>
      <ac:picMk id="2052" creationId="{9C4F0536-9A4C-F910-777E-3AA211B7B1AD}"/>
    </ac:deMkLst>
    <p188:txBody>
      <a:bodyPr/>
      <a:lstStyle/>
      <a:p>
        <a:r>
          <a:rPr lang="en-IN"/>
          <a:t>fefqwfqwf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130E0-22A5-4394-9DE0-2241A31ABC70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58C53-3D66-4D15-B095-0EF82A427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53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58C53-3D66-4D15-B095-0EF82A4277F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04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58C53-3D66-4D15-B095-0EF82A4277F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9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2F61-E924-117B-C246-422D68AB7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5CE48-5CF1-B791-2869-CA741F8CA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4D97-0885-91BA-BF08-4EABCCD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56CF5-449B-E472-CAA1-45FBE3A3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7744-2894-2557-DDB3-E3216A34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1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18CD-8E8B-3C34-721D-642D1A01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86FB6-E0DF-365D-FF2D-1848A42CC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5955-A517-53FC-B5CD-453BA096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489CA-9210-C0BA-A958-AB61DE44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630E7-448E-52F7-9772-3D52EBEE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0DAB2-BED7-631F-AE3D-B763422D3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74C99-F51E-0646-5612-706B7E4C8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9DF26-4E47-6B95-C92B-3B8D35E0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073FF-0D4D-6A05-49DF-50E49F86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12DA-DE70-A060-9762-02D69CF1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98;p1">
            <a:extLst>
              <a:ext uri="{FF2B5EF4-FFF2-40B4-BE49-F238E27FC236}">
                <a16:creationId xmlns:a16="http://schemas.microsoft.com/office/drawing/2014/main" id="{604455EF-7C37-F9C0-5BD1-4BC271414096}"/>
              </a:ext>
            </a:extLst>
          </p:cNvPr>
          <p:cNvCxnSpPr/>
          <p:nvPr userDrawn="1"/>
        </p:nvCxnSpPr>
        <p:spPr>
          <a:xfrm>
            <a:off x="1" y="1123664"/>
            <a:ext cx="12191999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" name="Google Shape;94;p1">
            <a:extLst>
              <a:ext uri="{FF2B5EF4-FFF2-40B4-BE49-F238E27FC236}">
                <a16:creationId xmlns:a16="http://schemas.microsoft.com/office/drawing/2014/main" id="{2D58ECD5-755F-548A-B69C-1981A2B8E9FF}"/>
              </a:ext>
            </a:extLst>
          </p:cNvPr>
          <p:cNvCxnSpPr/>
          <p:nvPr userDrawn="1"/>
        </p:nvCxnSpPr>
        <p:spPr>
          <a:xfrm>
            <a:off x="0" y="640485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E96518F-AE36-A61F-0630-B037D913C38E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10555" r="5466" b="17208"/>
          <a:stretch/>
        </p:blipFill>
        <p:spPr bwMode="auto">
          <a:xfrm>
            <a:off x="9977701" y="-550"/>
            <a:ext cx="2197916" cy="71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8">
            <a:extLst>
              <a:ext uri="{FF2B5EF4-FFF2-40B4-BE49-F238E27FC236}">
                <a16:creationId xmlns:a16="http://schemas.microsoft.com/office/drawing/2014/main" id="{A0B6498E-3456-5DE3-6F83-08EDCBEE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9" y="78044"/>
            <a:ext cx="7531466" cy="9571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Date Placeholder 19">
            <a:extLst>
              <a:ext uri="{FF2B5EF4-FFF2-40B4-BE49-F238E27FC236}">
                <a16:creationId xmlns:a16="http://schemas.microsoft.com/office/drawing/2014/main" id="{DAA7EA56-F290-5A22-C8C4-785E14CE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191" y="6464474"/>
            <a:ext cx="1371234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6200B45-1875-4A24-B78A-00EFDA729FDA}" type="datetime1">
              <a:rPr lang="en-IN" smtClean="0"/>
              <a:t>03-06-2025</a:t>
            </a:fld>
            <a:endParaRPr lang="en-IN"/>
          </a:p>
        </p:txBody>
      </p:sp>
      <p:sp>
        <p:nvSpPr>
          <p:cNvPr id="12" name="Slide Number Placeholder 21">
            <a:extLst>
              <a:ext uri="{FF2B5EF4-FFF2-40B4-BE49-F238E27FC236}">
                <a16:creationId xmlns:a16="http://schemas.microsoft.com/office/drawing/2014/main" id="{CD2F06FE-580D-8231-CAF1-A9C09BAB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025" y="6464475"/>
            <a:ext cx="818784" cy="36512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0D38001-8052-47EA-BB8D-060CAF668FD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CDFE3316-B726-82A1-DB43-A711606E7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5" y="1371600"/>
            <a:ext cx="11741150" cy="4791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E549140-9DD1-BE20-3AA6-133A3C2E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540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Department of Civil Engineering</a:t>
            </a:r>
          </a:p>
        </p:txBody>
      </p:sp>
    </p:spTree>
    <p:extLst>
      <p:ext uri="{BB962C8B-B14F-4D97-AF65-F5344CB8AC3E}">
        <p14:creationId xmlns:p14="http://schemas.microsoft.com/office/powerpoint/2010/main" val="30461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A148-4B8C-F535-29BF-4610A78D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B48-8BAF-9EFF-F966-FCB97A13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C064B-AF8B-F02C-F47A-D0D2E0B08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7D8C1-9675-CDC7-2FBE-F2C2E1F4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D7043-4CEF-1CD8-12B7-6A978E50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98;p1">
            <a:extLst>
              <a:ext uri="{FF2B5EF4-FFF2-40B4-BE49-F238E27FC236}">
                <a16:creationId xmlns:a16="http://schemas.microsoft.com/office/drawing/2014/main" id="{E797BD32-ECED-2A52-0651-E08F05BEA335}"/>
              </a:ext>
            </a:extLst>
          </p:cNvPr>
          <p:cNvCxnSpPr/>
          <p:nvPr userDrawn="1"/>
        </p:nvCxnSpPr>
        <p:spPr>
          <a:xfrm>
            <a:off x="1" y="1123664"/>
            <a:ext cx="12191999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" name="Google Shape;94;p1">
            <a:extLst>
              <a:ext uri="{FF2B5EF4-FFF2-40B4-BE49-F238E27FC236}">
                <a16:creationId xmlns:a16="http://schemas.microsoft.com/office/drawing/2014/main" id="{A6B1E761-48FE-4696-BBD7-26F50081D7AB}"/>
              </a:ext>
            </a:extLst>
          </p:cNvPr>
          <p:cNvCxnSpPr/>
          <p:nvPr userDrawn="1"/>
        </p:nvCxnSpPr>
        <p:spPr>
          <a:xfrm>
            <a:off x="0" y="640485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1F0F58-AE01-8134-73DE-21DB1ADA4988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10555" r="5466" b="17208"/>
          <a:stretch/>
        </p:blipFill>
        <p:spPr bwMode="auto">
          <a:xfrm>
            <a:off x="9977701" y="-550"/>
            <a:ext cx="2197916" cy="71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Date Placeholder 19">
            <a:extLst>
              <a:ext uri="{FF2B5EF4-FFF2-40B4-BE49-F238E27FC236}">
                <a16:creationId xmlns:a16="http://schemas.microsoft.com/office/drawing/2014/main" id="{8D09395B-2CF8-1099-3B44-F1AD8A2E267F}"/>
              </a:ext>
            </a:extLst>
          </p:cNvPr>
          <p:cNvSpPr txBox="1">
            <a:spLocks/>
          </p:cNvSpPr>
          <p:nvPr userDrawn="1"/>
        </p:nvSpPr>
        <p:spPr>
          <a:xfrm>
            <a:off x="124191" y="6464474"/>
            <a:ext cx="1371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200B45-1875-4A24-B78A-00EFDA729FDA}" type="datetime1">
              <a:rPr lang="en-IN" smtClean="0"/>
              <a:pPr/>
              <a:t>03-06-2025</a:t>
            </a:fld>
            <a:endParaRPr lang="en-IN"/>
          </a:p>
        </p:txBody>
      </p:sp>
      <p:sp>
        <p:nvSpPr>
          <p:cNvPr id="11" name="Slide Number Placeholder 21">
            <a:extLst>
              <a:ext uri="{FF2B5EF4-FFF2-40B4-BE49-F238E27FC236}">
                <a16:creationId xmlns:a16="http://schemas.microsoft.com/office/drawing/2014/main" id="{EB880AFA-8558-222A-0762-6473CED8FCF5}"/>
              </a:ext>
            </a:extLst>
          </p:cNvPr>
          <p:cNvSpPr txBox="1">
            <a:spLocks/>
          </p:cNvSpPr>
          <p:nvPr userDrawn="1"/>
        </p:nvSpPr>
        <p:spPr>
          <a:xfrm>
            <a:off x="11249025" y="6464475"/>
            <a:ext cx="81878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D38001-8052-47EA-BB8D-060CAF668FD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6672F-613E-5754-86E8-7934A039C884}"/>
              </a:ext>
            </a:extLst>
          </p:cNvPr>
          <p:cNvSpPr txBox="1">
            <a:spLocks/>
          </p:cNvSpPr>
          <p:nvPr userDrawn="1"/>
        </p:nvSpPr>
        <p:spPr>
          <a:xfrm>
            <a:off x="4038600" y="64654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Department of Civil Engineering</a:t>
            </a:r>
          </a:p>
        </p:txBody>
      </p:sp>
    </p:spTree>
    <p:extLst>
      <p:ext uri="{BB962C8B-B14F-4D97-AF65-F5344CB8AC3E}">
        <p14:creationId xmlns:p14="http://schemas.microsoft.com/office/powerpoint/2010/main" val="18293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C1B0-483C-C24F-F9EC-8D7AC930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5F3ED-9F85-2B75-98ED-D17F2BC9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8588A-B90D-524F-8977-1DA17ADB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9F46D-E939-8F90-B1C5-11D2EF45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4A2C-88F2-F3C2-5850-F0D17AD3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3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0D3C-A34B-BA38-48C8-F4B569CC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C9FFE-7D0D-9217-0AC9-0BAC9759C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C47CB-4702-7728-7346-600D3DFCF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68D65-A292-2462-2B6E-D723094B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3EC7B-AC96-8C50-66A8-E9554186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1E244-410C-6FDC-C2F3-78F26066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D5F6-308A-35AE-CFAC-1DF2E25A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53916-4895-E592-7E56-6A517B37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B3859-132F-8263-C87A-06D92678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9B946A-3A9B-E74E-78AD-DB9B39C56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49B1B-7EAD-2D80-AEA8-CCDAA0BB9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54805-C168-C49B-A1C7-54A6D5C6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47C7E-1E31-0958-C11C-3F99D595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FA84C-CFAC-CEB3-952E-6990A57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0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94DE-8413-4DC3-294E-39CCC88F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410E9-3353-C544-D519-58AE1A09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E37E6-469F-4D5F-9B5F-1B6C823F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C960D-4C79-01DC-BA99-8DA0AC3B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F754A-5A04-A512-471E-24E7F800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C6947-BDB0-CD74-FF6C-457734F7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AAA8C-5509-8D6A-D3E2-B373D73E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96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E890-BEEF-1F37-6578-B1C12BAA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40D7-1E06-1571-FD38-F20DFFB0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8A495-7B33-2B3B-D7CD-7D4AB02AD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66F82-A2FF-B660-C6D0-23B6DAE3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031F8-310D-9FF6-79F9-B548436F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E8942-5353-DE57-0B1F-638EB678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2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9372-6031-352F-160B-BFC9D25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FC571-D8E9-28FC-3CCC-638E6468C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F8A8C-BBAA-5942-E4BB-876816178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F64BB-4371-A82F-F20E-2B12FC2F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F410D-DF91-8AD3-68FA-ACF7537D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B255A-296B-B2F2-FB5A-C8F1CD35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1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6860B-AAE9-9D56-B05C-3C0BB1BA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55062-838F-C14B-563B-A58504AFD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F28C2-E294-856B-3640-8B25BE063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C48F9-E85A-4C2E-9FC7-99C901D1B95A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A39BE-40F6-5505-3E57-C13350B2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133D-2A45-9A39-8FB3-62B561E03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41810-8003-4D42-A80B-26FB71AE8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B_B71482F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F5FB-51D7-7CEE-59F3-E0B12FA7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1682"/>
            <a:ext cx="12192000" cy="14773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Parallel Processing Of Enhanced K-Means Using Momentum and Repulsion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036D6-29E6-745C-7772-D20F2500BCE7}"/>
              </a:ext>
            </a:extLst>
          </p:cNvPr>
          <p:cNvSpPr txBox="1"/>
          <p:nvPr/>
        </p:nvSpPr>
        <p:spPr>
          <a:xfrm>
            <a:off x="4467203" y="3066439"/>
            <a:ext cx="298524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black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Bittu Jaiswal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Department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of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Computer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Science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Mahindra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Universirty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922D3-8EE4-4912-88B3-5E5F1C992364}"/>
              </a:ext>
            </a:extLst>
          </p:cNvPr>
          <p:cNvSpPr txBox="1"/>
          <p:nvPr/>
        </p:nvSpPr>
        <p:spPr>
          <a:xfrm>
            <a:off x="4016254" y="4697654"/>
            <a:ext cx="4159492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Supervisor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Dr. </a:t>
            </a:r>
            <a:r>
              <a:rPr lang="es-ES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Praveen</a:t>
            </a:r>
            <a:r>
              <a:rPr lang="es-ES" sz="2400" b="1" dirty="0">
                <a:solidFill>
                  <a:prstClr val="black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Kumar </a:t>
            </a:r>
            <a:r>
              <a:rPr lang="es-ES" sz="2400" b="1" dirty="0" err="1">
                <a:solidFill>
                  <a:prstClr val="black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Alapathi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Department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of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Computer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Science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Mahindra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Universirty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03308-C3A9-07BD-D3D2-550EB3E2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5" t="5678"/>
          <a:stretch/>
        </p:blipFill>
        <p:spPr bwMode="auto">
          <a:xfrm>
            <a:off x="221224" y="132735"/>
            <a:ext cx="2955871" cy="735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711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AF21-C7A7-2343-17DC-E2BD4E5D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DE5A7-8774-C354-D450-2E1FCEB3A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258" y="1240971"/>
            <a:ext cx="11901627" cy="5072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GPU computation with momentum and repulsion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K-Means with GPU, Momentum, and Repulsion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• Extends the GPU-based K-Means with two enhancements: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	- Momentum: Smooths the movement of centroids over iterations to avoid 			oscillations and help faster convergence.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	- Centroid Repulsion: Adds a repulsive force between centroids to prevent 			collapse and improve cluster separation.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Maintains full GPU acceleration for computation.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Incorporates stability metrics and convergence checks.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Tested with varying K (2 to 1024) on different datasets.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 is measured to compare speedup over other two methods.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9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EFA1-FE8E-B844-FB86-FD0D79F6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C9A28A5-6755-9509-1961-6EE0953BC52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4625" y="1371600"/>
                <a:ext cx="11741150" cy="4791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  <a:defRPr sz="2000" b="1"/>
                </a:pPr>
                <a:r>
                  <a:rPr lang="en-I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Momentum: Accelerating Optimization</a:t>
                </a:r>
              </a:p>
              <a:p>
                <a:pPr marL="0" indent="0">
                  <a:buNone/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Purpose: Helps speed up convergence and avoid local minima by adding a fraction of the 	  	      previous update to the current step.</a:t>
                </a:r>
              </a:p>
              <a:p>
                <a:pPr marL="0" indent="0">
                  <a:buNone/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Formula:</a:t>
                </a:r>
              </a:p>
              <a:p>
                <a:pPr marL="0" indent="0">
                  <a:buNone/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(t+1)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·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(t−1)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(1−</a:t>
                </a:r>
                <a:r>
                  <a:rPr lang="el-G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· 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Where: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IN" sz="18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600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1800" kern="12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(t+1 )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New centroid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 factor 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 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(t−1)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Previous centroid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centroid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C9A28A5-6755-9509-1961-6EE0953BC5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4625" y="1371600"/>
                <a:ext cx="11741150" cy="4791075"/>
              </a:xfrm>
              <a:blipFill>
                <a:blip r:embed="rId3"/>
                <a:stretch>
                  <a:fillRect l="-1090" t="-3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5747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5CC4-0915-6CDC-39B6-7E3EF5C7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Momentum</a:t>
            </a:r>
          </a:p>
        </p:txBody>
      </p:sp>
      <p:pic>
        <p:nvPicPr>
          <p:cNvPr id="5" name="Picture 4" descr="A diagram of a variety of levels of lecture&#10;&#10;AI-generated content may be incorrect.">
            <a:extLst>
              <a:ext uri="{FF2B5EF4-FFF2-40B4-BE49-F238E27FC236}">
                <a16:creationId xmlns:a16="http://schemas.microsoft.com/office/drawing/2014/main" id="{86FB3146-A638-42CF-7ABF-C4EBE037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1204080"/>
            <a:ext cx="10063843" cy="50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5546-2292-36D6-E4C2-0C51FAD5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Momentum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DB809-AEB3-0255-4F76-81C6BDF04C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62485"/>
            <a:ext cx="12192000" cy="5209285"/>
          </a:xfrm>
        </p:spPr>
        <p:txBody>
          <a:bodyPr/>
          <a:lstStyle/>
          <a:p>
            <a:r>
              <a:rPr lang="en-US" dirty="0"/>
              <a:t>Experiment performed on 10 and 20 dimension 1 million data points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3F47D32-E940-9D3B-27E2-95F3BD49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24" y="2104331"/>
            <a:ext cx="5991135" cy="3533128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050E2A0-8DAB-6DE5-D456-9F36887F5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2104331"/>
            <a:ext cx="5991135" cy="3533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A7BB1-8A7E-5FCC-E003-F43DB274AF6E}"/>
              </a:ext>
            </a:extLst>
          </p:cNvPr>
          <p:cNvSpPr txBox="1"/>
          <p:nvPr/>
        </p:nvSpPr>
        <p:spPr>
          <a:xfrm>
            <a:off x="1762849" y="5724544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1A1E7-0545-2EC6-0695-A610C42084BE}"/>
              </a:ext>
            </a:extLst>
          </p:cNvPr>
          <p:cNvSpPr txBox="1"/>
          <p:nvPr/>
        </p:nvSpPr>
        <p:spPr>
          <a:xfrm>
            <a:off x="8252010" y="5697411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89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7440-3B97-1DE8-88DF-BFFBB40F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Repulsion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2AE4CE-3D2D-D0AC-C4D9-6DE20A7713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  <a:defRPr sz="2000" b="1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Repulsion: Preventing Cluster Overlap</a:t>
                </a:r>
              </a:p>
              <a:p>
                <a:pPr>
                  <a:lnSpc>
                    <a:spcPct val="100000"/>
                  </a:lnSpc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 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 sz="1400"/>
                </a:pP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Encourages separation between centroids to maintain distinct clusters.</a:t>
                </a:r>
              </a:p>
              <a:p>
                <a:pPr marL="457200" lvl="1" indent="0">
                  <a:lnSpc>
                    <a:spcPct val="100000"/>
                  </a:lnSpc>
                  <a:buNone/>
                  <a:defRPr sz="1400"/>
                </a:pPr>
                <a:endPara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defRPr sz="1400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Formula: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IN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repel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· (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 </a:t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(‖c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 c</a:t>
                </a:r>
                <a:r>
                  <a:rPr lang="en-I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‖² +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ε)</a:t>
                </a:r>
              </a:p>
              <a:p>
                <a:pPr>
                  <a:lnSpc>
                    <a:spcPct val="100000"/>
                  </a:lnSpc>
                  <a:defRPr sz="1400"/>
                </a:pP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  <a:b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2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sz="2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Centroids  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</a:t>
                </a:r>
                <a:r>
                  <a:rPr lang="el-GR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λ: </a:t>
                </a: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Repulsion coefficient</a:t>
                </a:r>
                <a:b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 </a:t>
                </a:r>
                <a:r>
                  <a:rPr lang="el-GR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ε: </a:t>
                </a:r>
                <a:r>
                  <a:rPr lang="en-IN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 constant to avoid division by zero</a:t>
                </a:r>
              </a:p>
              <a:p>
                <a:pPr>
                  <a:lnSpc>
                    <a:spcPct val="100000"/>
                  </a:lnSpc>
                  <a:defRPr sz="1400"/>
                </a:pPr>
                <a:endParaRPr lang="en-IN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02AE4CE-3D2D-D0AC-C4D9-6DE20A771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31" t="-10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73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41C6-C7CB-B8B3-0F9F-104F489F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Repulsion</a:t>
            </a:r>
          </a:p>
        </p:txBody>
      </p:sp>
      <p:pic>
        <p:nvPicPr>
          <p:cNvPr id="5" name="Picture 4" descr="A diagram of a diagram of a repulsion&#10;&#10;AI-generated content may be incorrect.">
            <a:extLst>
              <a:ext uri="{FF2B5EF4-FFF2-40B4-BE49-F238E27FC236}">
                <a16:creationId xmlns:a16="http://schemas.microsoft.com/office/drawing/2014/main" id="{28302BF0-C22F-192E-2CF0-FDB431CBE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2" y="1219200"/>
            <a:ext cx="8389258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AE3A-1CAB-D422-B3E8-A5436D95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Repulsion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CDA9E-4970-C4EF-9689-3BD1DDF4A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5" y="1114040"/>
            <a:ext cx="11741150" cy="527224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10 and 20 dimension 1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16566E5B-5C62-452D-C9E1-0FB42599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56" y="2277091"/>
            <a:ext cx="6095546" cy="3464375"/>
          </a:xfrm>
          <a:prstGeom prst="rect">
            <a:avLst/>
          </a:prstGeom>
        </p:spPr>
      </p:pic>
      <p:pic>
        <p:nvPicPr>
          <p:cNvPr id="12" name="Picture 11" descr="A graph with lines and points&#10;&#10;AI-generated content may be incorrect.">
            <a:extLst>
              <a:ext uri="{FF2B5EF4-FFF2-40B4-BE49-F238E27FC236}">
                <a16:creationId xmlns:a16="http://schemas.microsoft.com/office/drawing/2014/main" id="{1A43764D-0343-923C-864F-CC63331C5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0" y="2277091"/>
            <a:ext cx="5589102" cy="3466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229894-8D16-36FE-68C9-CDB354604F26}"/>
              </a:ext>
            </a:extLst>
          </p:cNvPr>
          <p:cNvSpPr txBox="1"/>
          <p:nvPr/>
        </p:nvSpPr>
        <p:spPr>
          <a:xfrm>
            <a:off x="1762849" y="5724544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C6DDC-5AC8-DE6F-A3F0-0CC0B6EC3BE3}"/>
              </a:ext>
            </a:extLst>
          </p:cNvPr>
          <p:cNvSpPr txBox="1"/>
          <p:nvPr/>
        </p:nvSpPr>
        <p:spPr>
          <a:xfrm>
            <a:off x="8252010" y="5820280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783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732F-3599-0108-2911-0ED6A921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342FE618-8A39-3087-FD79-9394AB217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302946"/>
            <a:ext cx="4635500" cy="4793054"/>
          </a:xfrm>
          <a:prstGeom prst="rect">
            <a:avLst/>
          </a:prstGeom>
        </p:spPr>
      </p:pic>
      <p:pic>
        <p:nvPicPr>
          <p:cNvPr id="8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38DBAE3B-6748-6E61-3BB9-5B3614DC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302946"/>
            <a:ext cx="4978400" cy="4793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4AE0D1-7725-1882-70F3-F27ECE379F89}"/>
              </a:ext>
            </a:extLst>
          </p:cNvPr>
          <p:cNvSpPr txBox="1"/>
          <p:nvPr/>
        </p:nvSpPr>
        <p:spPr>
          <a:xfrm>
            <a:off x="798286" y="6096000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GPU method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AB26E-57A2-AD88-2498-C3D87454CA44}"/>
              </a:ext>
            </a:extLst>
          </p:cNvPr>
          <p:cNvSpPr txBox="1"/>
          <p:nvPr/>
        </p:nvSpPr>
        <p:spPr>
          <a:xfrm>
            <a:off x="6458857" y="6096000"/>
            <a:ext cx="486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GPU with Momentum + Repulsion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DC88C-64E2-BE64-B25F-D4BAB845FAE6}"/>
              </a:ext>
            </a:extLst>
          </p:cNvPr>
          <p:cNvCxnSpPr>
            <a:cxnSpLocks/>
          </p:cNvCxnSpPr>
          <p:nvPr/>
        </p:nvCxnSpPr>
        <p:spPr>
          <a:xfrm>
            <a:off x="5855110" y="1120879"/>
            <a:ext cx="0" cy="5270713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4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390C-ACC7-D066-8E41-1CA04C28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BEDE-3EDC-B97F-922B-D6726D9C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DDEE-89A4-229E-7CB7-5D7A60D07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4 dimension 1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7117CD-C85E-DBA2-33B1-6ED9E6DD2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13108"/>
              </p:ext>
            </p:extLst>
          </p:nvPr>
        </p:nvGraphicFramePr>
        <p:xfrm>
          <a:off x="1986020" y="1991031"/>
          <a:ext cx="7688921" cy="417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634">
                  <a:extLst>
                    <a:ext uri="{9D8B030D-6E8A-4147-A177-3AD203B41FA5}">
                      <a16:colId xmlns:a16="http://schemas.microsoft.com/office/drawing/2014/main" val="1269540801"/>
                    </a:ext>
                  </a:extLst>
                </a:gridCol>
                <a:gridCol w="1600007">
                  <a:extLst>
                    <a:ext uri="{9D8B030D-6E8A-4147-A177-3AD203B41FA5}">
                      <a16:colId xmlns:a16="http://schemas.microsoft.com/office/drawing/2014/main" val="3551714487"/>
                    </a:ext>
                  </a:extLst>
                </a:gridCol>
                <a:gridCol w="1718526">
                  <a:extLst>
                    <a:ext uri="{9D8B030D-6E8A-4147-A177-3AD203B41FA5}">
                      <a16:colId xmlns:a16="http://schemas.microsoft.com/office/drawing/2014/main" val="4207080238"/>
                    </a:ext>
                  </a:extLst>
                </a:gridCol>
                <a:gridCol w="3140754">
                  <a:extLst>
                    <a:ext uri="{9D8B030D-6E8A-4147-A177-3AD203B41FA5}">
                      <a16:colId xmlns:a16="http://schemas.microsoft.com/office/drawing/2014/main" val="1263706844"/>
                    </a:ext>
                  </a:extLst>
                </a:gridCol>
              </a:tblGrid>
              <a:tr h="37924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effectLst/>
                        </a:rPr>
                        <a:t>Cluster (K)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</a:rPr>
                        <a:t>Standard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</a:rPr>
                        <a:t>GPU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effectLst/>
                        </a:rPr>
                        <a:t>GPU Momentum + Repulsion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05314507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0.296569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0.296507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0.519277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177036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0.461334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0.452083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1.403825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907245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1.619167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1.158718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0.418216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891682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2.961701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2.46047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1.517763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54298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3.206758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5.819879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0.943908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9648489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4.706177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4.591391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2.035499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105095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9.367932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8.79898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1.369249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7453503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20.323554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11.475081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2.987366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5915206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44.966617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12.211571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1.891046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238212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76.291587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20.429979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4.833307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96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78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C1EA-F62C-71A3-197B-4BF5BD89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35D0-CD29-ECE8-3957-4638D73B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11AB4-BE49-2DD3-699C-06185DDC2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4 dimension 1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7DAB33D-FB74-F93C-A33B-4E85BBEC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3" y="1909821"/>
            <a:ext cx="7068272" cy="42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ECB8-CFDA-D9D0-52D4-DA7CEA0D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D418F-2892-5692-0438-2C3EBAB502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5" y="1371600"/>
            <a:ext cx="11741150" cy="498565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is a popular clustering algorithm that partitions a dataset into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 by grouping data points based on their similarity.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aims to minimize the sum of distances (usually Euclidean) between each data point and the centroid (center) of its assigned cluster.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 for large datasets due to iterative recalculation of centroids and assignments.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initial centroid placement, which can affect convergence and final clusters.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converge to local minima rather than the global optimum.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0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168F-315A-70CA-E224-5B35D164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E045A-5458-2778-EFBA-AC7C0A0EE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10-dimension 1and 2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E75485-9089-D6CB-4BEE-F3B1DEF34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22997"/>
              </p:ext>
            </p:extLst>
          </p:nvPr>
        </p:nvGraphicFramePr>
        <p:xfrm>
          <a:off x="325386" y="2381254"/>
          <a:ext cx="5441234" cy="3414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311">
                  <a:extLst>
                    <a:ext uri="{9D8B030D-6E8A-4147-A177-3AD203B41FA5}">
                      <a16:colId xmlns:a16="http://schemas.microsoft.com/office/drawing/2014/main" val="505051923"/>
                    </a:ext>
                  </a:extLst>
                </a:gridCol>
                <a:gridCol w="1171524">
                  <a:extLst>
                    <a:ext uri="{9D8B030D-6E8A-4147-A177-3AD203B41FA5}">
                      <a16:colId xmlns:a16="http://schemas.microsoft.com/office/drawing/2014/main" val="4126433109"/>
                    </a:ext>
                  </a:extLst>
                </a:gridCol>
                <a:gridCol w="1259741">
                  <a:extLst>
                    <a:ext uri="{9D8B030D-6E8A-4147-A177-3AD203B41FA5}">
                      <a16:colId xmlns:a16="http://schemas.microsoft.com/office/drawing/2014/main" val="1694433688"/>
                    </a:ext>
                  </a:extLst>
                </a:gridCol>
                <a:gridCol w="2233658">
                  <a:extLst>
                    <a:ext uri="{9D8B030D-6E8A-4147-A177-3AD203B41FA5}">
                      <a16:colId xmlns:a16="http://schemas.microsoft.com/office/drawing/2014/main" val="473500831"/>
                    </a:ext>
                  </a:extLst>
                </a:gridCol>
              </a:tblGrid>
              <a:tr h="4570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Cluster (K)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>
                          <a:effectLst/>
                        </a:rPr>
                        <a:t>Standarde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>
                          <a:effectLst/>
                        </a:rPr>
                        <a:t>GPU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GPU Momentum + Repulsion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0887418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0.674249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2.470305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1.12799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3014530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1.812546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9.896647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5.012217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4654474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5.429024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9.232534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39.595617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2702271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8.017289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14.451347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57.858884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388139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26.066889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21.385833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6.902425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234210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43.036178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18.580721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5.967438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6045709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80.235135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45.664896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12.706627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7263657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165.466417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27.081763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3.901871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6663303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205.439472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14.233428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3.566083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1399906"/>
                  </a:ext>
                </a:extLst>
              </a:tr>
              <a:tr h="29577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1024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583.841201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27.171629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13.917907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66077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CF755C-09CD-418D-98AE-4758EAA82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050496"/>
              </p:ext>
            </p:extLst>
          </p:nvPr>
        </p:nvGraphicFramePr>
        <p:xfrm>
          <a:off x="5917381" y="2381254"/>
          <a:ext cx="5630606" cy="3414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554">
                  <a:extLst>
                    <a:ext uri="{9D8B030D-6E8A-4147-A177-3AD203B41FA5}">
                      <a16:colId xmlns:a16="http://schemas.microsoft.com/office/drawing/2014/main" val="2707485003"/>
                    </a:ext>
                  </a:extLst>
                </a:gridCol>
                <a:gridCol w="1248738">
                  <a:extLst>
                    <a:ext uri="{9D8B030D-6E8A-4147-A177-3AD203B41FA5}">
                      <a16:colId xmlns:a16="http://schemas.microsoft.com/office/drawing/2014/main" val="2689211818"/>
                    </a:ext>
                  </a:extLst>
                </a:gridCol>
                <a:gridCol w="1263783">
                  <a:extLst>
                    <a:ext uri="{9D8B030D-6E8A-4147-A177-3AD203B41FA5}">
                      <a16:colId xmlns:a16="http://schemas.microsoft.com/office/drawing/2014/main" val="1055974453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4200614593"/>
                    </a:ext>
                  </a:extLst>
                </a:gridCol>
              </a:tblGrid>
              <a:tr h="45458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</a:rPr>
                        <a:t>Cluster (K)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</a:rPr>
                        <a:t>Standard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</a:rPr>
                        <a:t>GPU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effectLst/>
                        </a:rPr>
                        <a:t>GPU Momentum + Repulsion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60260362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1.170701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1.66084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8158035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2.662576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51.158314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10.285358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9395872"/>
                  </a:ext>
                </a:extLst>
              </a:tr>
              <a:tr h="2974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10.101155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22.410627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11.613233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1070683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23.32404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47.905344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7.026268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373445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55.338892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29.04075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6.604053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6119025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87.352596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94.896868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17.935235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0412133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163.945134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195.688807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15.134655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1203473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299.743185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35.831732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6.29401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412646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580.113346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47.213676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10.659376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6252097"/>
                  </a:ext>
                </a:extLst>
              </a:tr>
              <a:tr h="2958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1139.39819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98.749503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36.242918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196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8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ED0-0BD6-7EA3-6751-A2178FB6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DA7BF-12BE-8FD8-1E08-7CF1D29BF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10 dimension 1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2224ADFD-D0D7-B7CE-CC1D-042F10BC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" y="2224047"/>
            <a:ext cx="5780199" cy="3638200"/>
          </a:xfrm>
          <a:prstGeom prst="rect">
            <a:avLst/>
          </a:prstGeom>
        </p:spPr>
      </p:pic>
      <p:pic>
        <p:nvPicPr>
          <p:cNvPr id="5" name="Picture 4" descr="A graph with a line graph&#10;&#10;AI-generated content may be incorrect.">
            <a:extLst>
              <a:ext uri="{FF2B5EF4-FFF2-40B4-BE49-F238E27FC236}">
                <a16:creationId xmlns:a16="http://schemas.microsoft.com/office/drawing/2014/main" id="{4DB7136A-16F5-6F51-E6F7-82012D63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58" y="2224047"/>
            <a:ext cx="5961317" cy="35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AC2B-9D84-1357-407B-B617B944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7BD2-E5D7-CD79-BE38-6862710C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04FB-C993-367A-78AE-C3FEA5B44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20-dimension 1and 2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C1AF12-3FE7-AAEF-7A45-53F66CA44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84986"/>
              </p:ext>
            </p:extLst>
          </p:nvPr>
        </p:nvGraphicFramePr>
        <p:xfrm>
          <a:off x="427702" y="2381254"/>
          <a:ext cx="5416757" cy="3259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344">
                  <a:extLst>
                    <a:ext uri="{9D8B030D-6E8A-4147-A177-3AD203B41FA5}">
                      <a16:colId xmlns:a16="http://schemas.microsoft.com/office/drawing/2014/main" val="1539944081"/>
                    </a:ext>
                  </a:extLst>
                </a:gridCol>
                <a:gridCol w="1074283">
                  <a:extLst>
                    <a:ext uri="{9D8B030D-6E8A-4147-A177-3AD203B41FA5}">
                      <a16:colId xmlns:a16="http://schemas.microsoft.com/office/drawing/2014/main" val="3114728788"/>
                    </a:ext>
                  </a:extLst>
                </a:gridCol>
                <a:gridCol w="1287047">
                  <a:extLst>
                    <a:ext uri="{9D8B030D-6E8A-4147-A177-3AD203B41FA5}">
                      <a16:colId xmlns:a16="http://schemas.microsoft.com/office/drawing/2014/main" val="884501456"/>
                    </a:ext>
                  </a:extLst>
                </a:gridCol>
                <a:gridCol w="2288083">
                  <a:extLst>
                    <a:ext uri="{9D8B030D-6E8A-4147-A177-3AD203B41FA5}">
                      <a16:colId xmlns:a16="http://schemas.microsoft.com/office/drawing/2014/main" val="3984160831"/>
                    </a:ext>
                  </a:extLst>
                </a:gridCol>
              </a:tblGrid>
              <a:tr h="28228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 (K)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Momentum + Repulsion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4877474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3.471949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3.195124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2.564578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259983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14.115874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12.300821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9.114394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1341915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17.286839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15.950327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12.117401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88344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20.97192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18.541699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40.228734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323258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38.257986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32.612754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32.423959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088187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158.722948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112.309053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14.757686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85799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144.298483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121.977751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49.048821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939167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214.971446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210.506621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21.01389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8899229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398.206249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136.457146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42.938734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972810"/>
                  </a:ext>
                </a:extLst>
              </a:tr>
              <a:tr h="282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776.561282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95.505333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65.144046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51597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B803DC-6E6B-9506-3FF6-B71B6C5A0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02100"/>
              </p:ext>
            </p:extLst>
          </p:nvPr>
        </p:nvGraphicFramePr>
        <p:xfrm>
          <a:off x="6347543" y="2381250"/>
          <a:ext cx="5568232" cy="3259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1370">
                  <a:extLst>
                    <a:ext uri="{9D8B030D-6E8A-4147-A177-3AD203B41FA5}">
                      <a16:colId xmlns:a16="http://schemas.microsoft.com/office/drawing/2014/main" val="3469660878"/>
                    </a:ext>
                  </a:extLst>
                </a:gridCol>
                <a:gridCol w="1156418">
                  <a:extLst>
                    <a:ext uri="{9D8B030D-6E8A-4147-A177-3AD203B41FA5}">
                      <a16:colId xmlns:a16="http://schemas.microsoft.com/office/drawing/2014/main" val="2401959730"/>
                    </a:ext>
                  </a:extLst>
                </a:gridCol>
                <a:gridCol w="1033648">
                  <a:extLst>
                    <a:ext uri="{9D8B030D-6E8A-4147-A177-3AD203B41FA5}">
                      <a16:colId xmlns:a16="http://schemas.microsoft.com/office/drawing/2014/main" val="2323267105"/>
                    </a:ext>
                  </a:extLst>
                </a:gridCol>
                <a:gridCol w="2316796">
                  <a:extLst>
                    <a:ext uri="{9D8B030D-6E8A-4147-A177-3AD203B41FA5}">
                      <a16:colId xmlns:a16="http://schemas.microsoft.com/office/drawing/2014/main" val="1118003318"/>
                    </a:ext>
                  </a:extLst>
                </a:gridCol>
              </a:tblGrid>
              <a:tr h="29628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 (K)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Momentum + Repulsion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48902529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3.264925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9.314971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3.580846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6812442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8.924567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12.153473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17.765437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248023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12.871876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15.984212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13.870501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887951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42.315495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34.246791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37.989413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976231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71.734961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53.69871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43.445636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587872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111.696608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74.224198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50.356395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2508444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208.129031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88.129163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72.614175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1789531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375.48741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107.292448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67.567423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8854350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722.978365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131.488442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87.211669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0949551"/>
                  </a:ext>
                </a:extLst>
              </a:tr>
              <a:tr h="29628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1415.595398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367.939566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270.039592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628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36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114A-6226-CD84-56D0-B39B5586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D073-226B-5F2F-7CD3-556440A6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2AFD-A31A-D24B-CE3D-8B2F8B9B8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12" y="1371600"/>
            <a:ext cx="12084387" cy="497020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performed on 20 dimension 1 million data points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507D05C-2E91-56C9-86C9-56ECE520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2" y="1947921"/>
            <a:ext cx="5931450" cy="3538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53C2C-E085-8158-57BE-5FE808EE8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2813" y="1947921"/>
            <a:ext cx="5478381" cy="35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9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2F38-65BF-2ECA-7FF3-D6C277EF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520F5-873B-6C38-12E8-BAE9F6194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Speed-Up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38F861-975D-2D70-0F60-B0EBC2FE3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18679"/>
              </p:ext>
            </p:extLst>
          </p:nvPr>
        </p:nvGraphicFramePr>
        <p:xfrm>
          <a:off x="3097394" y="1845421"/>
          <a:ext cx="6482033" cy="420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9561">
                  <a:extLst>
                    <a:ext uri="{9D8B030D-6E8A-4147-A177-3AD203B41FA5}">
                      <a16:colId xmlns:a16="http://schemas.microsoft.com/office/drawing/2014/main" val="1874566316"/>
                    </a:ext>
                  </a:extLst>
                </a:gridCol>
                <a:gridCol w="1739205">
                  <a:extLst>
                    <a:ext uri="{9D8B030D-6E8A-4147-A177-3AD203B41FA5}">
                      <a16:colId xmlns:a16="http://schemas.microsoft.com/office/drawing/2014/main" val="3802785681"/>
                    </a:ext>
                  </a:extLst>
                </a:gridCol>
                <a:gridCol w="1579276">
                  <a:extLst>
                    <a:ext uri="{9D8B030D-6E8A-4147-A177-3AD203B41FA5}">
                      <a16:colId xmlns:a16="http://schemas.microsoft.com/office/drawing/2014/main" val="3116675304"/>
                    </a:ext>
                  </a:extLst>
                </a:gridCol>
                <a:gridCol w="2203991">
                  <a:extLst>
                    <a:ext uri="{9D8B030D-6E8A-4147-A177-3AD203B41FA5}">
                      <a16:colId xmlns:a16="http://schemas.microsoft.com/office/drawing/2014/main" val="434116567"/>
                    </a:ext>
                  </a:extLst>
                </a:gridCol>
              </a:tblGrid>
              <a:tr h="35009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>
                          <a:effectLst/>
                        </a:rPr>
                        <a:t>Cluster K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>
                          <a:effectLst/>
                        </a:rPr>
                        <a:t>Std vs GPU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</a:rPr>
                        <a:t>Std vs GPU(M+R)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</a:rPr>
                        <a:t>GPU vs GPU( M+R)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83798341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0.7865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0.8408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1.336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7303357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0.7838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0.7463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1.2147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8088472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1.0232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1.8119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1.4401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839760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1.9631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1.87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1.777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05127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1.9809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2.7841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3.4235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7320551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64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1.5848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6.761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4.3271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1979680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128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1.3349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5.3651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4.1691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6910705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256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2.9671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19.8115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6.9326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780165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512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7.0116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30.2239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4.5423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781392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1024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11.118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23.222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2.5487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9586909"/>
                  </a:ext>
                </a:extLst>
              </a:tr>
              <a:tr h="3500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Average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2.85539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9.24366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3.07111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54675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834AEE-90F6-C2D9-5987-3F219CC5925E}"/>
              </a:ext>
            </a:extLst>
          </p:cNvPr>
          <p:cNvSpPr txBox="1"/>
          <p:nvPr/>
        </p:nvSpPr>
        <p:spPr>
          <a:xfrm>
            <a:off x="3097393" y="6046563"/>
            <a:ext cx="6482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Relative Performance of K-Means Variants (Std, GPU, M+R)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016558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27F-6A49-4FDD-3E0F-9747ABA6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0713C-CBDF-F03B-2A27-127C448C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371600"/>
            <a:ext cx="12191999" cy="4791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GPU alone provides ~2.66x speedup over Standard implementation.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GPU with Momentum + Repulsion provides ~9.06x speedup over Standard.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Adding Momentum + Repulsion improves GPU performance by ~3.27x.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Highest gains observed at K=256 and K=512, confirming scalability.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 plain GPU for small K (≤6) and GPU with Momentum + Repulsion 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largeK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(≥8).</a:t>
            </a:r>
          </a:p>
        </p:txBody>
      </p:sp>
    </p:spTree>
    <p:extLst>
      <p:ext uri="{BB962C8B-B14F-4D97-AF65-F5344CB8AC3E}">
        <p14:creationId xmlns:p14="http://schemas.microsoft.com/office/powerpoint/2010/main" val="12782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50083-2CE6-8DE8-12D5-CA76B04243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365830"/>
            <a:ext cx="11741150" cy="172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i="1" u="sng" dirty="0">
                <a:solidFill>
                  <a:srgbClr val="FF0000"/>
                </a:solidFill>
              </a:rPr>
              <a:t>THANK YOU</a:t>
            </a:r>
            <a:endParaRPr lang="en-IN" sz="96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9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4613-DCD5-66C1-3AAE-9F210950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K-Means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CE9B-97F2-1FA4-4345-2B3A6DF4D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97946"/>
            <a:ext cx="12192000" cy="536391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Initialization: 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K random centroids.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Assignment Step: 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each data point to the nearest </a:t>
            </a:r>
          </a:p>
          <a:p>
            <a:pPr marL="0" indent="0">
              <a:buNone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centroid.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Update Step: 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Recalculate centroids as the mean of all</a:t>
            </a:r>
          </a:p>
          <a:p>
            <a:pPr marL="0" indent="0">
              <a:buNone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points in a cluster.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Repeat: 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 until centroids no longer change</a:t>
            </a:r>
          </a:p>
          <a:p>
            <a:pPr marL="0" indent="0">
              <a:buNone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significantly.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Group similar data while minimizing the distance between each point and its cluster center.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0D90-54EC-9ECA-E15A-D7290B92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28" y="1264406"/>
            <a:ext cx="2737758" cy="41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D162-2D58-5DB6-8618-47D9791F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K-Means</a:t>
            </a:r>
          </a:p>
        </p:txBody>
      </p:sp>
      <p:pic>
        <p:nvPicPr>
          <p:cNvPr id="5" name="Picture 4" descr="A close-up of a list of words&#10;&#10;AI-generated content may be incorrect.">
            <a:extLst>
              <a:ext uri="{FF2B5EF4-FFF2-40B4-BE49-F238E27FC236}">
                <a16:creationId xmlns:a16="http://schemas.microsoft.com/office/drawing/2014/main" id="{C1810EE3-FC13-D4B4-EC91-4F8C63F7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0" y="1146628"/>
            <a:ext cx="10624370" cy="5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8B19-3229-0F7E-A028-BE3B27BA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Advantages/Limitations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BF80DAC-5792-9EBD-12ED-6ADD834D8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24012"/>
              </p:ext>
            </p:extLst>
          </p:nvPr>
        </p:nvGraphicFramePr>
        <p:xfrm>
          <a:off x="512915" y="1558995"/>
          <a:ext cx="11403782" cy="447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891">
                  <a:extLst>
                    <a:ext uri="{9D8B030D-6E8A-4147-A177-3AD203B41FA5}">
                      <a16:colId xmlns:a16="http://schemas.microsoft.com/office/drawing/2014/main" val="4020289235"/>
                    </a:ext>
                  </a:extLst>
                </a:gridCol>
                <a:gridCol w="5701891">
                  <a:extLst>
                    <a:ext uri="{9D8B030D-6E8A-4147-A177-3AD203B41FA5}">
                      <a16:colId xmlns:a16="http://schemas.microsoft.com/office/drawing/2014/main" val="151676049"/>
                    </a:ext>
                  </a:extLst>
                </a:gridCol>
              </a:tblGrid>
              <a:tr h="787218">
                <a:tc>
                  <a:txBody>
                    <a:bodyPr/>
                    <a:lstStyle/>
                    <a:p>
                      <a:r>
                        <a:rPr kumimoji="0" lang="en-IN" sz="4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Advantages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4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16159"/>
                  </a:ext>
                </a:extLst>
              </a:tr>
              <a:tr h="73717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to implement and computationally efficient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predefining the number of clusters (k)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30555"/>
                  </a:ext>
                </a:extLst>
              </a:tr>
              <a:tr h="73717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well with spherical-shaped, well-separated clusters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Sensitive to the initial placement of centroids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152125"/>
                  </a:ext>
                </a:extLst>
              </a:tr>
              <a:tr h="73717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for large datasets (O(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n⋅k⋅t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Assumes clusters are spherical and of equal size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46023"/>
                  </a:ext>
                </a:extLst>
              </a:tr>
              <a:tr h="73717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Performs well with linearly separable data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Struggles with overlapping or non-linear clusters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893498"/>
                  </a:ext>
                </a:extLst>
              </a:tr>
              <a:tr h="73717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Scales easily for parallel and distributed processing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Sensitive to outliers that can skew centroids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8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61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F49D-9C56-57A5-E646-7F63E013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 and Related Work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297FC-F598-ECBA-CA26-A9041BCF7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69835"/>
              </p:ext>
            </p:extLst>
          </p:nvPr>
        </p:nvGraphicFramePr>
        <p:xfrm>
          <a:off x="233251" y="1234415"/>
          <a:ext cx="11379111" cy="4920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995">
                  <a:extLst>
                    <a:ext uri="{9D8B030D-6E8A-4147-A177-3AD203B41FA5}">
                      <a16:colId xmlns:a16="http://schemas.microsoft.com/office/drawing/2014/main" val="368601148"/>
                    </a:ext>
                  </a:extLst>
                </a:gridCol>
                <a:gridCol w="3793037">
                  <a:extLst>
                    <a:ext uri="{9D8B030D-6E8A-4147-A177-3AD203B41FA5}">
                      <a16:colId xmlns:a16="http://schemas.microsoft.com/office/drawing/2014/main" val="3650583023"/>
                    </a:ext>
                  </a:extLst>
                </a:gridCol>
                <a:gridCol w="4678079">
                  <a:extLst>
                    <a:ext uri="{9D8B030D-6E8A-4147-A177-3AD203B41FA5}">
                      <a16:colId xmlns:a16="http://schemas.microsoft.com/office/drawing/2014/main" val="1987251185"/>
                    </a:ext>
                  </a:extLst>
                </a:gridCol>
              </a:tblGrid>
              <a:tr h="559131"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7345"/>
                  </a:ext>
                </a:extLst>
              </a:tr>
              <a:tr h="83869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Comparative study of parallel CPU and GPU implementations of the K-Means Algorithm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Compared CPU OpenMP, GPU OpenCL, and sequential 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 effective on large data; OpenMP better for smaller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41337"/>
                  </a:ext>
                </a:extLst>
              </a:tr>
              <a:tr h="83869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Accelerating K-Means clustering with parallel implementations and GPU computing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 OpenMP, MPI, and CUDA-C versions of 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CUDA outperformed others on large images; OpenMP better on smaller 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07683"/>
                  </a:ext>
                </a:extLst>
              </a:tr>
              <a:tr h="1509651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Parallel k-means Clustering Algorithm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OpenMP with outlier removal, smarter centroid initialization, and memory-aware 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 fewer iterations; improved consistency and speed; applied to U.S. payroll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29742"/>
                  </a:ext>
                </a:extLst>
              </a:tr>
              <a:tr h="1174172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processing of enhanced K-means using OpenMP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OpenMP-based enhanced K-Means with sorted data preprocessing and outlier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accuracy (~80%) and reduced execution time on real-world datasets like diabetes and retail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5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D32C-2D43-0288-B5CC-562AD8E0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A15D9-646A-F5D1-5C05-7A865B10F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execution time for three approaches standard sequential, parallel GPU computation and parallel GPU with momentum and repulsion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scalability with varying cluster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Speed-Up of parallel execution with respect to sequential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3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006B-E0D6-C36A-0F9A-B63E655D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50D8-98BE-051E-BAFF-D2808E70C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specification: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Model: NVIDIA A100-SXM4-40GB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GPUs: 4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per GPU: 40,536 MiB (≈ 40 GB)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 Ampere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Version: 11.4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Version: 470.161.03</a:t>
            </a:r>
          </a:p>
          <a:p>
            <a:pPr lvl="1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32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FA04-32AD-A67A-DD91-D5CA5A02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8" y="78044"/>
            <a:ext cx="8215361" cy="957182"/>
          </a:xfrm>
        </p:spPr>
        <p:txBody>
          <a:bodyPr>
            <a:normAutofit/>
          </a:bodyPr>
          <a:lstStyle/>
          <a:p>
            <a:r>
              <a:rPr lang="en-IN" dirty="0"/>
              <a:t>Experimental Setup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444066-B16B-E0AE-0C6D-C8EE75AC6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53886"/>
            <a:ext cx="12192000" cy="51888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2000" b="1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2000" b="1"/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experiment we have used three methods.</a:t>
            </a: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2000" b="1"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Sequential Standard K-Means Algorithm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This is the baseline method where clustering is performed sequentially on the CPU.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The algorithm runs on multiple datasets.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The number of clusters (K) varies from 2 to 1024, increasing in powers of 2.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For each dataset and cluster configuration, execution time is recorded.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Purpose: To serve as a reference for evaluating parallel implementations.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Parallel K-Means Using GPU (CUDA)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Implements K-Means using GPU parallelism via CUDA.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Each GPU thread handles one data point, enabling massive parallelism.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The GPU performs: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		- Distance calculation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		- Cluster assignment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		- Partial accumulation for centroid updates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Like the sequential method, it runs on datasets with K = 2 to 1024 (powers of 2).</a:t>
            </a:r>
            <a:b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• Execution time is measured to compare speedup over the sequential version.</a:t>
            </a:r>
            <a:br>
              <a:rPr lang="en-US" sz="3200" dirty="0"/>
            </a:b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9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4694</TotalTime>
  <Words>1545</Words>
  <Application>Microsoft Office PowerPoint</Application>
  <PresentationFormat>Widescreen</PresentationFormat>
  <Paragraphs>394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Parallel Processing Of Enhanced K-Means Using Momentum and Repulsion</vt:lpstr>
      <vt:lpstr>K-Means Clustering</vt:lpstr>
      <vt:lpstr>How Does K-Means Work?</vt:lpstr>
      <vt:lpstr>Applications of K-Means</vt:lpstr>
      <vt:lpstr>Advantages/Limitations</vt:lpstr>
      <vt:lpstr>Background and Related Work</vt:lpstr>
      <vt:lpstr>Objectives</vt:lpstr>
      <vt:lpstr>Experimental Setup</vt:lpstr>
      <vt:lpstr>Experimental Setup</vt:lpstr>
      <vt:lpstr>Proposed Methodology</vt:lpstr>
      <vt:lpstr>Momentum</vt:lpstr>
      <vt:lpstr>Momentum</vt:lpstr>
      <vt:lpstr>Momentum</vt:lpstr>
      <vt:lpstr>Repulsion</vt:lpstr>
      <vt:lpstr>Repulsion</vt:lpstr>
      <vt:lpstr>Repulsion</vt:lpstr>
      <vt:lpstr>Flow Chart</vt:lpstr>
      <vt:lpstr>Results</vt:lpstr>
      <vt:lpstr>Results</vt:lpstr>
      <vt:lpstr>Results</vt:lpstr>
      <vt:lpstr>Results</vt:lpstr>
      <vt:lpstr>Results</vt:lpstr>
      <vt:lpstr>Results</vt:lpstr>
      <vt:lpstr>Observations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chintusathish452@gmail.com</dc:creator>
  <cp:lastModifiedBy>Bittu Jaiswal</cp:lastModifiedBy>
  <cp:revision>18</cp:revision>
  <dcterms:created xsi:type="dcterms:W3CDTF">2024-12-24T19:01:34Z</dcterms:created>
  <dcterms:modified xsi:type="dcterms:W3CDTF">2025-06-03T04:50:40Z</dcterms:modified>
</cp:coreProperties>
</file>